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66" r:id="rId6"/>
    <p:sldId id="267" r:id="rId7"/>
    <p:sldId id="259" r:id="rId8"/>
    <p:sldId id="268" r:id="rId9"/>
    <p:sldId id="260" r:id="rId10"/>
    <p:sldId id="276" r:id="rId11"/>
    <p:sldId id="269" r:id="rId12"/>
    <p:sldId id="270" r:id="rId13"/>
    <p:sldId id="271" r:id="rId14"/>
    <p:sldId id="272" r:id="rId15"/>
    <p:sldId id="277" r:id="rId16"/>
    <p:sldId id="273" r:id="rId17"/>
    <p:sldId id="278" r:id="rId18"/>
    <p:sldId id="275" r:id="rId19"/>
    <p:sldId id="261" r:id="rId20"/>
    <p:sldId id="262" r:id="rId21"/>
    <p:sldId id="263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21/09/2016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21/09/2016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21/09/2016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21/09/2016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21/09/2016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21/09/2016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21/09/2016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21/09/2016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21/09/2016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21/09/2016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21/09/2016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21/09/2016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548681"/>
            <a:ext cx="7772400" cy="1080120"/>
          </a:xfrm>
        </p:spPr>
        <p:txBody>
          <a:bodyPr/>
          <a:lstStyle/>
          <a:p>
            <a:r>
              <a:rPr lang="es-CO" b="1" dirty="0" smtClean="0">
                <a:solidFill>
                  <a:srgbClr val="FFFF00"/>
                </a:solidFill>
              </a:rPr>
              <a:t>VIDA CENTRADA EN CRISTO</a:t>
            </a:r>
            <a:endParaRPr lang="es-CO" b="1" dirty="0">
              <a:solidFill>
                <a:srgbClr val="FFFF00"/>
              </a:solidFill>
            </a:endParaRPr>
          </a:p>
        </p:txBody>
      </p:sp>
      <p:pic>
        <p:nvPicPr>
          <p:cNvPr id="1029" name="Picture 5" descr="Comparte tu 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628800"/>
            <a:ext cx="3810000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edio marco"/>
          <p:cNvSpPr/>
          <p:nvPr/>
        </p:nvSpPr>
        <p:spPr>
          <a:xfrm rot="16200000">
            <a:off x="3261190" y="4212447"/>
            <a:ext cx="941735" cy="2321533"/>
          </a:xfrm>
          <a:prstGeom prst="halfFram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5004048" y="4949743"/>
            <a:ext cx="2224755" cy="894340"/>
          </a:xfrm>
          <a:prstGeom prst="halfFram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36134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  <a:effectLst>
            <a:glow rad="228600">
              <a:schemeClr val="tx1">
                <a:alpha val="40000"/>
              </a:schemeClr>
            </a:glow>
          </a:effectLst>
        </p:spPr>
        <p:txBody>
          <a:bodyPr/>
          <a:lstStyle/>
          <a:p>
            <a:r>
              <a:rPr lang="es-CO" b="1" dirty="0"/>
              <a:t>VIDA CENTRADA EN CRISTO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266928" cy="3218334"/>
          </a:xfrm>
        </p:spPr>
        <p:txBody>
          <a:bodyPr>
            <a:noAutofit/>
          </a:bodyPr>
          <a:lstStyle/>
          <a:p>
            <a:r>
              <a:rPr lang="es-CO" sz="2800" dirty="0"/>
              <a:t>Consideremos las tres clases de hombres que </a:t>
            </a:r>
            <a:r>
              <a:rPr lang="es-CO" sz="2800" dirty="0" smtClean="0"/>
              <a:t>podemos encontrar</a:t>
            </a:r>
            <a:r>
              <a:rPr lang="es-CO" sz="2800" dirty="0"/>
              <a:t>:</a:t>
            </a:r>
          </a:p>
          <a:p>
            <a:pPr lvl="1"/>
            <a:r>
              <a:rPr lang="es-CO" sz="2400" b="1" dirty="0">
                <a:solidFill>
                  <a:srgbClr val="FF0000"/>
                </a:solidFill>
              </a:rPr>
              <a:t>Hombre Natural. </a:t>
            </a:r>
          </a:p>
          <a:p>
            <a:pPr lvl="1"/>
            <a:r>
              <a:rPr lang="es-CO" sz="2400" b="1" dirty="0">
                <a:solidFill>
                  <a:srgbClr val="FF0000"/>
                </a:solidFill>
              </a:rPr>
              <a:t>Cristiano Carnal. </a:t>
            </a:r>
            <a:r>
              <a:rPr lang="es-CO" sz="2400" dirty="0"/>
              <a:t>(Religioso) </a:t>
            </a:r>
          </a:p>
          <a:p>
            <a:pPr lvl="1"/>
            <a:r>
              <a:rPr lang="es-CO" sz="2400" b="1" dirty="0">
                <a:solidFill>
                  <a:srgbClr val="FF0000"/>
                </a:solidFill>
              </a:rPr>
              <a:t>Cristiano Espiritual.</a:t>
            </a:r>
            <a:r>
              <a:rPr lang="es-CO" sz="2400" dirty="0"/>
              <a:t> (Discípulo de Cristo) </a:t>
            </a:r>
          </a:p>
          <a:p>
            <a:pPr marL="0" indent="0">
              <a:buNone/>
            </a:pPr>
            <a:endParaRPr lang="es-CO" sz="2800" dirty="0"/>
          </a:p>
        </p:txBody>
      </p:sp>
      <p:pic>
        <p:nvPicPr>
          <p:cNvPr id="1026" name="Picture 2" descr="http://www.mentecreativa.org/cristiano/ego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0" y="1628800"/>
            <a:ext cx="3082230" cy="2952328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w="165100" prst="coolSlant"/>
          </a:sp3d>
          <a:extLst/>
        </p:spPr>
      </p:pic>
      <p:sp>
        <p:nvSpPr>
          <p:cNvPr id="4" name="3 Rectángulo"/>
          <p:cNvSpPr/>
          <p:nvPr/>
        </p:nvSpPr>
        <p:spPr>
          <a:xfrm>
            <a:off x="395536" y="4818534"/>
            <a:ext cx="8496944" cy="17543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>
            <a:spAutoFit/>
          </a:bodyPr>
          <a:lstStyle/>
          <a:p>
            <a:r>
              <a:rPr lang="es-CO" sz="3600" b="1" i="1" dirty="0"/>
              <a:t>I</a:t>
            </a:r>
            <a:r>
              <a:rPr lang="es-CO" dirty="0"/>
              <a:t>. </a:t>
            </a:r>
            <a:r>
              <a:rPr lang="es-CO" b="1" u="sng" dirty="0"/>
              <a:t>EL HOMBRE NATURAL.</a:t>
            </a:r>
          </a:p>
          <a:p>
            <a:r>
              <a:rPr lang="es-CO" sz="2400" dirty="0" smtClean="0"/>
              <a:t>«</a:t>
            </a:r>
            <a:r>
              <a:rPr lang="es-CO" sz="2400" dirty="0" smtClean="0">
                <a:latin typeface="Agency FB" pitchFamily="34" charset="0"/>
              </a:rPr>
              <a:t>Pero </a:t>
            </a:r>
            <a:r>
              <a:rPr lang="es-CO" sz="2400" dirty="0">
                <a:latin typeface="Agency FB" pitchFamily="34" charset="0"/>
              </a:rPr>
              <a:t>el hombre natural no percibe las cosas que son del Espíritu de Dios, porque para él son locura, y no las puede entender, porque se han de discernir </a:t>
            </a:r>
            <a:r>
              <a:rPr lang="es-CO" sz="2400" dirty="0" smtClean="0">
                <a:latin typeface="Agency FB" pitchFamily="34" charset="0"/>
              </a:rPr>
              <a:t>espiritualmente</a:t>
            </a:r>
            <a:r>
              <a:rPr lang="es-CO" sz="2400" dirty="0" smtClean="0"/>
              <a:t>». </a:t>
            </a:r>
            <a:r>
              <a:rPr lang="es-CO" sz="2400" dirty="0">
                <a:solidFill>
                  <a:srgbClr val="FF0000"/>
                </a:solidFill>
              </a:rPr>
              <a:t>(1 Corintios 2:14)</a:t>
            </a:r>
          </a:p>
        </p:txBody>
      </p:sp>
    </p:spTree>
    <p:extLst>
      <p:ext uri="{BB962C8B-B14F-4D97-AF65-F5344CB8AC3E}">
        <p14:creationId xmlns:p14="http://schemas.microsoft.com/office/powerpoint/2010/main" val="1954504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onfetti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  <a:solidFill>
            <a:schemeClr val="bg1">
              <a:lumMod val="85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2500" lnSpcReduction="10000"/>
          </a:bodyPr>
          <a:lstStyle/>
          <a:p>
            <a:r>
              <a:rPr lang="es-CO" dirty="0"/>
              <a:t> </a:t>
            </a:r>
            <a:r>
              <a:rPr lang="es-CO" dirty="0" smtClean="0"/>
              <a:t>El hombre natural, es el </a:t>
            </a:r>
            <a:r>
              <a:rPr lang="es-CO" dirty="0"/>
              <a:t>que no tiene inclinaciones espirituales; que no ha sido regenerado, cuyos intereses están reducidos a las cosas de esta vida. Un hombre tal depende de la sabiduría humana para resolver todos sus problemas. </a:t>
            </a:r>
            <a:endParaRPr lang="es-CO" dirty="0" smtClean="0"/>
          </a:p>
          <a:p>
            <a:pPr lvl="1"/>
            <a:endParaRPr lang="es-CO" dirty="0" smtClean="0"/>
          </a:p>
          <a:p>
            <a:pPr lvl="1"/>
            <a:r>
              <a:rPr lang="es-CO" dirty="0" smtClean="0"/>
              <a:t>Vive </a:t>
            </a:r>
            <a:r>
              <a:rPr lang="es-CO" dirty="0"/>
              <a:t>para agradarse a sí mismo y para complacer los deseos del corazón inconverso, y por lo tanto es incapaz de entender y apreciar las cosas de Dios. </a:t>
            </a:r>
            <a:endParaRPr lang="es-CO" dirty="0" smtClean="0"/>
          </a:p>
          <a:p>
            <a:pPr lvl="1"/>
            <a:r>
              <a:rPr lang="es-CO" dirty="0" smtClean="0"/>
              <a:t>Para </a:t>
            </a:r>
            <a:r>
              <a:rPr lang="es-CO" dirty="0"/>
              <a:t>él es necedad el plan de salvación, la maravillosa revelación del amor de Dios. No puede distinguir entre la filosofía terrenal y la verdad espiritual porque la sabiduría de Dios sólo la entienden los que permiten que el Espíritu Santo les enseñe. </a:t>
            </a:r>
          </a:p>
        </p:txBody>
      </p:sp>
    </p:spTree>
    <p:extLst>
      <p:ext uri="{BB962C8B-B14F-4D97-AF65-F5344CB8AC3E}">
        <p14:creationId xmlns:p14="http://schemas.microsoft.com/office/powerpoint/2010/main" val="2334455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0000"/>
          </a:bodyPr>
          <a:lstStyle/>
          <a:p>
            <a:r>
              <a:rPr lang="es-CO" sz="5300" b="1" dirty="0"/>
              <a:t>II</a:t>
            </a:r>
            <a:r>
              <a:rPr lang="es-CO" b="1" dirty="0"/>
              <a:t>. </a:t>
            </a:r>
            <a:r>
              <a:rPr lang="es-CO" b="1" u="sng" dirty="0"/>
              <a:t>EL RELIGIOSO</a:t>
            </a:r>
            <a:r>
              <a:rPr lang="es-CO" b="1" dirty="0"/>
              <a:t>. (CRISTIANO CARNAL)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050904" cy="321833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b="1" i="1" dirty="0" smtClean="0"/>
              <a:t>«</a:t>
            </a:r>
            <a:r>
              <a:rPr lang="es-CO" b="1" i="1" dirty="0" smtClean="0">
                <a:latin typeface="Agency FB" pitchFamily="34" charset="0"/>
              </a:rPr>
              <a:t>De </a:t>
            </a:r>
            <a:r>
              <a:rPr lang="es-CO" b="1" i="1" dirty="0">
                <a:latin typeface="Agency FB" pitchFamily="34" charset="0"/>
              </a:rPr>
              <a:t>manera que yo, hermanos, no pude hablaros como a espirituales, sino como a carnales, como a niños en Cristo. Os di a beber leche, y no vianda; porque aun no erais capaces, ni sois capaces todavía, porque aun sois carnales; </a:t>
            </a:r>
            <a:endParaRPr lang="es-CO" dirty="0">
              <a:latin typeface="Agency FB" pitchFamily="34" charset="0"/>
            </a:endParaRPr>
          </a:p>
        </p:txBody>
      </p:sp>
      <p:pic>
        <p:nvPicPr>
          <p:cNvPr id="2050" name="Picture 2" descr="http://www.mentecreativa.org/cristiano/ego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8730" y="1491461"/>
            <a:ext cx="3333750" cy="333375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  <a:extLst/>
        </p:spPr>
      </p:pic>
      <p:sp>
        <p:nvSpPr>
          <p:cNvPr id="4" name="3 Rectángulo"/>
          <p:cNvSpPr/>
          <p:nvPr/>
        </p:nvSpPr>
        <p:spPr>
          <a:xfrm>
            <a:off x="251520" y="5229200"/>
            <a:ext cx="8640960" cy="13849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>
            <a:spAutoFit/>
          </a:bodyPr>
          <a:lstStyle/>
          <a:p>
            <a:r>
              <a:rPr lang="es-CO" sz="2800" b="1" i="1" dirty="0">
                <a:latin typeface="Agency FB" pitchFamily="34" charset="0"/>
              </a:rPr>
              <a:t>pues habiendo entre vosotros celos, contiendas y disensiones, ¿no sois carnales, y andáis como hombres</a:t>
            </a:r>
            <a:r>
              <a:rPr lang="es-CO" sz="2800" b="1" i="1" dirty="0" smtClean="0">
                <a:latin typeface="Agency FB" pitchFamily="34" charset="0"/>
              </a:rPr>
              <a:t>?» </a:t>
            </a:r>
          </a:p>
          <a:p>
            <a:r>
              <a:rPr lang="es-CO" sz="2800" dirty="0" smtClean="0">
                <a:solidFill>
                  <a:srgbClr val="FF0000"/>
                </a:solidFill>
              </a:rPr>
              <a:t>(</a:t>
            </a:r>
            <a:r>
              <a:rPr lang="es-CO" sz="2800" dirty="0">
                <a:solidFill>
                  <a:srgbClr val="FF0000"/>
                </a:solidFill>
              </a:rPr>
              <a:t>1 Corintios 3:1-3)</a:t>
            </a:r>
          </a:p>
        </p:txBody>
      </p:sp>
    </p:spTree>
    <p:extLst>
      <p:ext uri="{BB962C8B-B14F-4D97-AF65-F5344CB8AC3E}">
        <p14:creationId xmlns:p14="http://schemas.microsoft.com/office/powerpoint/2010/main" val="1365467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19256" cy="1512167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dirty="0" smtClean="0"/>
              <a:t>Pablo dice: «</a:t>
            </a:r>
            <a:r>
              <a:rPr lang="es-CO" dirty="0" smtClean="0">
                <a:latin typeface="Agency FB" pitchFamily="34" charset="0"/>
              </a:rPr>
              <a:t>De </a:t>
            </a:r>
            <a:r>
              <a:rPr lang="es-CO" dirty="0">
                <a:latin typeface="Agency FB" pitchFamily="34" charset="0"/>
              </a:rPr>
              <a:t>manera que yo, hermanos, no pude hablaros como a espirituales, sino como a carnales, como a niños en </a:t>
            </a:r>
            <a:r>
              <a:rPr lang="es-CO" dirty="0" smtClean="0">
                <a:latin typeface="Agency FB" pitchFamily="34" charset="0"/>
              </a:rPr>
              <a:t>Cristo</a:t>
            </a:r>
            <a:r>
              <a:rPr lang="es-CO" dirty="0" smtClean="0"/>
              <a:t>». </a:t>
            </a:r>
            <a:r>
              <a:rPr lang="es-CO" sz="2400" dirty="0" smtClean="0"/>
              <a:t>  </a:t>
            </a:r>
            <a:endParaRPr lang="es-CO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5" y="1887508"/>
            <a:ext cx="1971873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2276872"/>
            <a:ext cx="62646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s-CO" sz="2400" b="1" dirty="0">
                <a:solidFill>
                  <a:srgbClr val="FF0000"/>
                </a:solidFill>
              </a:rPr>
              <a:t>Pablo había adaptado sus métodos de trabajo a las circunstancias locales durante su ministerio en Corinto. Estaba obligado a presentar el Evangelio con sencillez debido a la incapacidad de los corintios para comprender las características más profundas del cristianismo.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67544" y="5445224"/>
            <a:ext cx="8280920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>
            <a:spAutoFit/>
          </a:bodyPr>
          <a:lstStyle/>
          <a:p>
            <a:r>
              <a:rPr lang="es-CO" sz="2400" dirty="0"/>
              <a:t>Debía tratar a la gente de Corinto como a niños espirituales adaptando su enseñanza a los aspectos más elementales de la religión. </a:t>
            </a:r>
          </a:p>
        </p:txBody>
      </p:sp>
    </p:spTree>
    <p:extLst>
      <p:ext uri="{BB962C8B-B14F-4D97-AF65-F5344CB8AC3E}">
        <p14:creationId xmlns:p14="http://schemas.microsoft.com/office/powerpoint/2010/main" val="2453570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  <a:solidFill>
            <a:schemeClr val="accent3">
              <a:lumMod val="40000"/>
              <a:lumOff val="60000"/>
            </a:schemeClr>
          </a:solidFill>
          <a:effectLst>
            <a:glow rad="101600">
              <a:srgbClr val="C00000">
                <a:alpha val="60000"/>
              </a:srgbClr>
            </a:glow>
          </a:effectLst>
        </p:spPr>
        <p:txBody>
          <a:bodyPr/>
          <a:lstStyle/>
          <a:p>
            <a:r>
              <a:rPr lang="es-CO" dirty="0"/>
              <a:t>No podía tratarlos como a adultos espirituales, capacitados para captar las verdades más plenas y profundas del Evangelio, ni podía considerar que estaban libres de los sentimientos y las ambiciones que dominan y motivan a los hombres del mundo. </a:t>
            </a:r>
            <a:endParaRPr lang="es-CO" dirty="0" smtClean="0"/>
          </a:p>
          <a:p>
            <a:endParaRPr lang="es-CO" dirty="0"/>
          </a:p>
          <a:p>
            <a:r>
              <a:rPr lang="es-CO" dirty="0" smtClean="0">
                <a:solidFill>
                  <a:srgbClr val="FF0000"/>
                </a:solidFill>
              </a:rPr>
              <a:t>Entre </a:t>
            </a:r>
            <a:r>
              <a:rPr lang="es-CO" dirty="0">
                <a:solidFill>
                  <a:srgbClr val="FF0000"/>
                </a:solidFill>
              </a:rPr>
              <a:t>ellos había divisiones y pleitos, dolorosas evidencias de que aún estaban dominados por impulsos del corazón natural. </a:t>
            </a:r>
          </a:p>
        </p:txBody>
      </p:sp>
    </p:spTree>
    <p:extLst>
      <p:ext uri="{BB962C8B-B14F-4D97-AF65-F5344CB8AC3E}">
        <p14:creationId xmlns:p14="http://schemas.microsoft.com/office/powerpoint/2010/main" val="92075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0000"/>
          </a:bodyPr>
          <a:lstStyle/>
          <a:p>
            <a:r>
              <a:rPr lang="es-CO" b="1" dirty="0" smtClean="0"/>
              <a:t/>
            </a:r>
            <a:br>
              <a:rPr lang="es-CO" b="1" dirty="0" smtClean="0"/>
            </a:br>
            <a:r>
              <a:rPr lang="es-CO" sz="5300" b="1" dirty="0" smtClean="0"/>
              <a:t>III</a:t>
            </a:r>
            <a:r>
              <a:rPr lang="es-CO" b="1" dirty="0"/>
              <a:t>. EL DISCÍPULO DE CRISTO.</a:t>
            </a:r>
            <a:br>
              <a:rPr lang="es-CO" b="1" dirty="0"/>
            </a:b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9208" y="1938536"/>
            <a:ext cx="5338936" cy="2332856"/>
          </a:xfrm>
        </p:spPr>
        <p:txBody>
          <a:bodyPr/>
          <a:lstStyle/>
          <a:p>
            <a:pPr marL="0" indent="0">
              <a:buNone/>
            </a:pPr>
            <a:endParaRPr lang="es-CO" b="1" i="1" dirty="0" smtClean="0"/>
          </a:p>
          <a:p>
            <a:pPr marL="0" indent="0">
              <a:buNone/>
            </a:pPr>
            <a:r>
              <a:rPr lang="es-CO" b="1" i="1" dirty="0" smtClean="0"/>
              <a:t>"</a:t>
            </a:r>
            <a:r>
              <a:rPr lang="es-CO" sz="2800" b="1" i="1" dirty="0">
                <a:latin typeface="Agency FB" pitchFamily="34" charset="0"/>
              </a:rPr>
              <a:t>En cambio el espiritual juzga todas las cosas; pero él no es juzgado de nadie</a:t>
            </a:r>
            <a:r>
              <a:rPr lang="es-CO" sz="2800" b="1" i="1" dirty="0"/>
              <a:t>". </a:t>
            </a:r>
            <a:endParaRPr lang="es-CO" sz="2800" b="1" i="1" dirty="0" smtClean="0"/>
          </a:p>
          <a:p>
            <a:pPr marL="0" indent="0">
              <a:buNone/>
            </a:pPr>
            <a:r>
              <a:rPr lang="es-CO" sz="2800" b="1" i="1" dirty="0" smtClean="0">
                <a:solidFill>
                  <a:srgbClr val="FF0000"/>
                </a:solidFill>
              </a:rPr>
              <a:t>(</a:t>
            </a:r>
            <a:r>
              <a:rPr lang="es-CO" sz="2800" b="1" i="1" dirty="0">
                <a:solidFill>
                  <a:srgbClr val="FF0000"/>
                </a:solidFill>
              </a:rPr>
              <a:t>1 Corintios 2:15</a:t>
            </a:r>
            <a:r>
              <a:rPr lang="es-CO" sz="2800" b="1" i="1" dirty="0" smtClean="0">
                <a:solidFill>
                  <a:srgbClr val="FF0000"/>
                </a:solidFill>
              </a:rPr>
              <a:t>)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http://www.mentecreativa.org/cristiano/ego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00808"/>
            <a:ext cx="2592288" cy="244827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  <a:extLst/>
        </p:spPr>
      </p:pic>
      <p:sp>
        <p:nvSpPr>
          <p:cNvPr id="4" name="3 Rectángulo"/>
          <p:cNvSpPr/>
          <p:nvPr/>
        </p:nvSpPr>
        <p:spPr>
          <a:xfrm>
            <a:off x="392444" y="4509120"/>
            <a:ext cx="8496944" cy="22467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>
            <a:spAutoFit/>
          </a:bodyPr>
          <a:lstStyle/>
          <a:p>
            <a:r>
              <a:rPr lang="es-CO" sz="2400" dirty="0" smtClean="0"/>
              <a:t>«</a:t>
            </a:r>
            <a:r>
              <a:rPr lang="es-CO" sz="2800" b="1" u="sng" dirty="0" smtClean="0"/>
              <a:t>El Hombre espiritual</a:t>
            </a:r>
            <a:r>
              <a:rPr lang="es-CO" sz="2400" dirty="0" smtClean="0"/>
              <a:t>».  Es </a:t>
            </a:r>
            <a:r>
              <a:rPr lang="es-CO" sz="2400" dirty="0"/>
              <a:t>decir, </a:t>
            </a:r>
            <a:r>
              <a:rPr lang="es-CO" sz="2400" u="sng" dirty="0"/>
              <a:t>el hombre regenerado, que es iluminado por el Espíritu Santo, </a:t>
            </a:r>
            <a:r>
              <a:rPr lang="es-CO" sz="2400" u="sng" dirty="0" smtClean="0"/>
              <a:t>ha cambiado su manera de vivir</a:t>
            </a:r>
            <a:r>
              <a:rPr lang="es-CO" sz="2400" dirty="0" smtClean="0"/>
              <a:t>, en </a:t>
            </a:r>
            <a:r>
              <a:rPr lang="es-CO" sz="2400" dirty="0"/>
              <a:t>contraste con el que no recibe esa iluminación. </a:t>
            </a:r>
            <a:r>
              <a:rPr lang="es-CO" sz="2400" dirty="0" smtClean="0"/>
              <a:t>Continúa viviendo como si no hubiera tenido ningún conocimiento de la Palabra de Dios. </a:t>
            </a:r>
            <a:r>
              <a:rPr lang="es-CO" sz="2400" dirty="0" smtClean="0">
                <a:solidFill>
                  <a:srgbClr val="FF0000"/>
                </a:solidFill>
              </a:rPr>
              <a:t>(Ver Mat.7:24-27).</a:t>
            </a:r>
            <a:endParaRPr lang="es-CO" sz="2400" dirty="0">
              <a:solidFill>
                <a:srgbClr val="FF0000"/>
              </a:solidFill>
            </a:endParaRPr>
          </a:p>
          <a:p>
            <a:r>
              <a:rPr lang="es-CO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18016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u="sng" dirty="0" smtClean="0"/>
              <a:t>«El hombre espíritu Juzga</a:t>
            </a:r>
            <a:r>
              <a:rPr lang="es-CO" dirty="0" smtClean="0"/>
              <a:t>». Es decir: </a:t>
            </a:r>
            <a:r>
              <a:rPr lang="es-CO" sz="2800" dirty="0"/>
              <a:t>E</a:t>
            </a:r>
            <a:r>
              <a:rPr lang="es-CO" sz="2800" dirty="0" smtClean="0"/>
              <a:t>l </a:t>
            </a:r>
            <a:r>
              <a:rPr lang="es-CO" sz="2800" dirty="0"/>
              <a:t>hombre espiritual examina, </a:t>
            </a:r>
            <a:r>
              <a:rPr lang="es-CO" sz="2800" dirty="0" smtClean="0"/>
              <a:t>cuidadosamente </a:t>
            </a:r>
            <a:r>
              <a:rPr lang="es-CO" sz="2800" dirty="0"/>
              <a:t>los asuntos que debe atender. Por lo tanto, guiado por el Espíritu divino llega a conclusiones adecuadas. </a:t>
            </a:r>
            <a:endParaRPr lang="es-CO" sz="2800" dirty="0" smtClean="0"/>
          </a:p>
          <a:p>
            <a:pPr marL="400050" lvl="1" indent="0">
              <a:buNone/>
            </a:pPr>
            <a:endParaRPr lang="es-CO" sz="2000" dirty="0"/>
          </a:p>
          <a:p>
            <a:pPr marL="400050" lvl="1" indent="0">
              <a:buNone/>
            </a:pPr>
            <a:r>
              <a:rPr lang="es-CO" sz="2400" dirty="0" smtClean="0"/>
              <a:t>«</a:t>
            </a:r>
            <a:r>
              <a:rPr lang="es-CO" b="1" u="sng" dirty="0" smtClean="0"/>
              <a:t>No </a:t>
            </a:r>
            <a:r>
              <a:rPr lang="es-CO" b="1" u="sng" dirty="0"/>
              <a:t>es juzgado de </a:t>
            </a:r>
            <a:r>
              <a:rPr lang="es-CO" b="1" u="sng" dirty="0" smtClean="0"/>
              <a:t>nadie</a:t>
            </a:r>
            <a:r>
              <a:rPr lang="es-CO" sz="2400" dirty="0" smtClean="0"/>
              <a:t>». </a:t>
            </a:r>
            <a:r>
              <a:rPr lang="es-CO" dirty="0" smtClean="0"/>
              <a:t>Quizá </a:t>
            </a:r>
            <a:r>
              <a:rPr lang="es-CO" dirty="0"/>
              <a:t>intenten, juzgarlo, pero ningún hombre “natural” </a:t>
            </a:r>
            <a:r>
              <a:rPr lang="es-CO" dirty="0" smtClean="0"/>
              <a:t>o </a:t>
            </a:r>
            <a:r>
              <a:rPr lang="es-CO" dirty="0"/>
              <a:t>de inclinaciones mundanas puede entender los principios, sentimientos, opiniones, gozos y esperanzas del hombre espiritual, porque el corazón inconverso no puede apreciar las cosas que provienen del Espíritu de Dios.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09352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/>
          <a:lstStyle/>
          <a:p>
            <a:r>
              <a:rPr lang="es-CO" sz="5400" b="1" dirty="0"/>
              <a:t>IV</a:t>
            </a:r>
            <a:r>
              <a:rPr lang="es-CO" b="1" dirty="0"/>
              <a:t>. ¿CUÁL ES LA DIFERENCIA?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sz="4000" b="1" dirty="0"/>
              <a:t>Hay muchas diferencias</a:t>
            </a:r>
            <a:r>
              <a:rPr lang="es-CO" dirty="0"/>
              <a:t>. En la vida de cada ser humano existe “un trono”, recuerda que el trono es la silla reservada para el rey. </a:t>
            </a:r>
            <a:endParaRPr lang="es-CO" dirty="0" smtClean="0"/>
          </a:p>
          <a:p>
            <a:pPr marL="0" indent="0">
              <a:buNone/>
            </a:pPr>
            <a:endParaRPr lang="es-CO" sz="4000" b="1" dirty="0" smtClean="0"/>
          </a:p>
          <a:p>
            <a:pPr marL="0" indent="0">
              <a:buNone/>
            </a:pPr>
            <a:r>
              <a:rPr lang="es-CO" sz="4000" b="1" dirty="0" smtClean="0"/>
              <a:t>La </a:t>
            </a:r>
            <a:r>
              <a:rPr lang="es-CO" sz="4000" b="1" dirty="0"/>
              <a:t>pregunta es: ¿Quién lo está ocupando? </a:t>
            </a:r>
            <a:endParaRPr lang="es-CO" sz="4000" b="1" dirty="0" smtClean="0"/>
          </a:p>
          <a:p>
            <a:pPr marL="400050" lvl="1" indent="0">
              <a:buNone/>
            </a:pPr>
            <a:r>
              <a:rPr lang="es-CO" dirty="0" smtClean="0"/>
              <a:t>Usualmente </a:t>
            </a:r>
            <a:r>
              <a:rPr lang="es-CO" dirty="0"/>
              <a:t>es nuestro</a:t>
            </a:r>
            <a:r>
              <a:rPr lang="es-CO" b="1" dirty="0"/>
              <a:t> “ego”</a:t>
            </a:r>
            <a:r>
              <a:rPr lang="es-CO" dirty="0"/>
              <a:t>, esto le sucede tanto al</a:t>
            </a:r>
            <a:r>
              <a:rPr lang="es-CO" b="1" dirty="0"/>
              <a:t> hombre natural</a:t>
            </a:r>
            <a:r>
              <a:rPr lang="es-CO" dirty="0"/>
              <a:t> como al</a:t>
            </a:r>
            <a:r>
              <a:rPr lang="es-CO" b="1" dirty="0"/>
              <a:t> religioso</a:t>
            </a:r>
            <a:r>
              <a:rPr lang="es-CO" dirty="0"/>
              <a:t>. En este tipo de vida impera el </a:t>
            </a:r>
            <a:r>
              <a:rPr lang="es-CO" dirty="0" smtClean="0"/>
              <a:t>desorden, </a:t>
            </a:r>
            <a:r>
              <a:rPr lang="es-CO" dirty="0"/>
              <a:t>no hay nada que la oriente o que le dé sentido. Vivimos como se nos antoja, hacemos nuestra propia voluntad, y no le rendimos cuentas a nadie puesto que somos “soberanos” en nuestra propia vida.</a:t>
            </a:r>
          </a:p>
          <a:p>
            <a:endParaRPr lang="es-CO" sz="3400" dirty="0" smtClean="0"/>
          </a:p>
        </p:txBody>
      </p:sp>
    </p:spTree>
    <p:extLst>
      <p:ext uri="{BB962C8B-B14F-4D97-AF65-F5344CB8AC3E}">
        <p14:creationId xmlns:p14="http://schemas.microsoft.com/office/powerpoint/2010/main" val="480505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ashHorz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56583"/>
          </a:xfrm>
          <a:solidFill>
            <a:schemeClr val="accent3">
              <a:lumMod val="20000"/>
              <a:lumOff val="80000"/>
            </a:schemeClr>
          </a:solidFill>
          <a:effectLst>
            <a:glow rad="101600">
              <a:srgbClr val="FF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2500"/>
          </a:bodyPr>
          <a:lstStyle/>
          <a:p>
            <a:endParaRPr lang="es-CO" sz="2800" dirty="0" smtClean="0"/>
          </a:p>
          <a:p>
            <a:r>
              <a:rPr lang="es-CO" sz="2800" dirty="0" smtClean="0"/>
              <a:t>En </a:t>
            </a:r>
            <a:r>
              <a:rPr lang="es-CO" sz="2800" dirty="0"/>
              <a:t>oposición a lo anterior, se presenta la vida del discípulo de Cristo, el cual ha rendido su vida al Señorío de Cristo, o lo que es igual, cuya vida está Centrada en Cristo. </a:t>
            </a:r>
            <a:endParaRPr lang="es-CO" sz="2800" dirty="0" smtClean="0"/>
          </a:p>
          <a:p>
            <a:pPr lvl="1"/>
            <a:r>
              <a:rPr lang="es-CO" dirty="0" smtClean="0"/>
              <a:t>Su </a:t>
            </a:r>
            <a:r>
              <a:rPr lang="es-CO" dirty="0"/>
              <a:t>existencia se encuentra en orden, orientada, sin vacíos; es una vida plena y con propósito: La “</a:t>
            </a:r>
            <a:r>
              <a:rPr lang="es-CO" dirty="0">
                <a:latin typeface="Agency FB" pitchFamily="34" charset="0"/>
              </a:rPr>
              <a:t>Vida en </a:t>
            </a:r>
            <a:r>
              <a:rPr lang="es-CO" dirty="0" smtClean="0">
                <a:latin typeface="Agency FB" pitchFamily="34" charset="0"/>
              </a:rPr>
              <a:t>Abundancia</a:t>
            </a:r>
            <a:r>
              <a:rPr lang="es-CO" dirty="0" smtClean="0"/>
              <a:t>”, que menciona Cristo en </a:t>
            </a:r>
            <a:r>
              <a:rPr lang="es-CO" dirty="0" smtClean="0">
                <a:solidFill>
                  <a:srgbClr val="FF0000"/>
                </a:solidFill>
              </a:rPr>
              <a:t>Juan </a:t>
            </a:r>
            <a:r>
              <a:rPr lang="es-CO" dirty="0">
                <a:solidFill>
                  <a:srgbClr val="FF0000"/>
                </a:solidFill>
              </a:rPr>
              <a:t>10:10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</a:p>
          <a:p>
            <a:pPr lvl="1"/>
            <a:r>
              <a:rPr lang="es-CO" dirty="0" smtClean="0"/>
              <a:t>Este orden y esta «vida en Abundancia», es debido a la presencia de Cristo en su vida que lo induce a la obediencia que Jesús le exige en </a:t>
            </a:r>
            <a:r>
              <a:rPr lang="es-CO" dirty="0" smtClean="0">
                <a:solidFill>
                  <a:srgbClr val="FF0000"/>
                </a:solidFill>
              </a:rPr>
              <a:t>Juan 14:15.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326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sz="3800" b="1" dirty="0" smtClean="0"/>
              <a:t>¿Por </a:t>
            </a:r>
            <a:r>
              <a:rPr lang="es-CO" sz="3800" b="1" dirty="0"/>
              <a:t>qué proclamar el Señorío de Cristo?</a:t>
            </a:r>
          </a:p>
          <a:p>
            <a:pPr lvl="1"/>
            <a:r>
              <a:rPr lang="es-CO" dirty="0"/>
              <a:t>Sencillamente porque ¡Jesucristo es el Señor! La Palabra de Dios, la Biblia, dice que Jesucristo tiene un nombre que es sobre todo nombre: Señor. Hoy la palabra Señor ya no tiene el mismo significado que le da la Biblia. En el idioma original, el griego, “Kyrios” significa: </a:t>
            </a:r>
            <a:r>
              <a:rPr lang="es-CO" u="sng" dirty="0"/>
              <a:t>Jefe</a:t>
            </a:r>
            <a:r>
              <a:rPr lang="es-CO" dirty="0"/>
              <a:t>, </a:t>
            </a:r>
            <a:r>
              <a:rPr lang="es-CO" u="sng" dirty="0"/>
              <a:t>Dueño</a:t>
            </a:r>
            <a:r>
              <a:rPr lang="es-CO" dirty="0"/>
              <a:t>, </a:t>
            </a:r>
            <a:r>
              <a:rPr lang="es-CO" u="sng" dirty="0"/>
              <a:t>Amo</a:t>
            </a:r>
            <a:r>
              <a:rPr lang="es-CO" dirty="0"/>
              <a:t>, </a:t>
            </a:r>
            <a:r>
              <a:rPr lang="es-CO" u="sng" dirty="0"/>
              <a:t>Soberano</a:t>
            </a:r>
            <a:r>
              <a:rPr lang="es-CO" dirty="0"/>
              <a:t>, </a:t>
            </a:r>
            <a:r>
              <a:rPr lang="es-CO" u="sng" dirty="0"/>
              <a:t>Máxima autoridad</a:t>
            </a:r>
            <a:r>
              <a:rPr lang="es-CO" dirty="0"/>
              <a:t>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sz="3800" b="1" dirty="0" smtClean="0"/>
              <a:t>¿Cómo </a:t>
            </a:r>
            <a:r>
              <a:rPr lang="es-CO" sz="3800" b="1" dirty="0"/>
              <a:t>llegó Jesús a ser el “Kyrios”?</a:t>
            </a:r>
          </a:p>
          <a:p>
            <a:pPr lvl="1"/>
            <a:r>
              <a:rPr lang="es-CO" sz="3800" b="1" i="1" dirty="0"/>
              <a:t>1</a:t>
            </a:r>
            <a:r>
              <a:rPr lang="es-CO" dirty="0"/>
              <a:t>. </a:t>
            </a:r>
            <a:r>
              <a:rPr lang="es-CO" sz="3300" b="1" u="sng" dirty="0"/>
              <a:t>Humillándose.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>“</a:t>
            </a:r>
            <a:r>
              <a:rPr lang="es-CO" dirty="0">
                <a:latin typeface="Agency FB" pitchFamily="34" charset="0"/>
              </a:rPr>
              <a:t>Haya, pues, en vosotros este sentir que hubo también en </a:t>
            </a:r>
            <a:r>
              <a:rPr lang="es-CO" u="sng" dirty="0">
                <a:latin typeface="Agency FB" pitchFamily="34" charset="0"/>
              </a:rPr>
              <a:t>Cristo Jesús, el cual, siendo en forma de Dios, no estimó el ser igual a Dios como cosa a que aferrarse, sino que se despojó a sí mismo, tomando forma de siervo, hecho semejante a los hombres; y estando en la condición de hombre, se humilló a sí mismo, haciéndose obediente hasta la muerte, y muerte de cruz</a:t>
            </a:r>
            <a:r>
              <a:rPr lang="es-CO" dirty="0"/>
              <a:t>”. </a:t>
            </a:r>
            <a:r>
              <a:rPr lang="es-CO" dirty="0">
                <a:solidFill>
                  <a:srgbClr val="FF0000"/>
                </a:solidFill>
              </a:rPr>
              <a:t>(Filipenses 2:5-8</a:t>
            </a:r>
            <a:r>
              <a:rPr lang="es-CO" dirty="0" smtClean="0">
                <a:solidFill>
                  <a:srgbClr val="FF0000"/>
                </a:solidFill>
              </a:rPr>
              <a:t>)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881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ashHorz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accent3">
              <a:lumMod val="20000"/>
              <a:lumOff val="8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2500" lnSpcReduction="20000"/>
          </a:bodyPr>
          <a:lstStyle/>
          <a:p>
            <a:pPr lvl="1"/>
            <a:r>
              <a:rPr lang="es-CO" sz="3900" b="1" dirty="0"/>
              <a:t>2</a:t>
            </a:r>
            <a:r>
              <a:rPr lang="es-CO" dirty="0"/>
              <a:t>. </a:t>
            </a:r>
            <a:r>
              <a:rPr lang="es-CO" sz="3800" b="1" u="sng" dirty="0"/>
              <a:t>Sirviendo.</a:t>
            </a:r>
            <a:endParaRPr lang="es-CO" b="1" u="sng" dirty="0"/>
          </a:p>
          <a:p>
            <a:pPr marL="457200" lvl="1" indent="0">
              <a:buNone/>
            </a:pPr>
            <a:r>
              <a:rPr lang="es-CO" dirty="0">
                <a:latin typeface="Agency FB" pitchFamily="34" charset="0"/>
              </a:rPr>
              <a:t>“... como el Hijo del Hombre no vino para ser servido sino para servir. Y para dar su vida en rescate por muchos</a:t>
            </a:r>
            <a:r>
              <a:rPr lang="es-CO" dirty="0"/>
              <a:t>”. </a:t>
            </a:r>
            <a:r>
              <a:rPr lang="es-CO" dirty="0">
                <a:solidFill>
                  <a:srgbClr val="FF0000"/>
                </a:solidFill>
              </a:rPr>
              <a:t>(Mateo 20:28)</a:t>
            </a:r>
          </a:p>
          <a:p>
            <a:pPr marL="400050" lvl="1" indent="0">
              <a:buNone/>
            </a:pPr>
            <a:endParaRPr lang="es-CO" dirty="0" smtClean="0">
              <a:latin typeface="Agency FB" pitchFamily="34" charset="0"/>
            </a:endParaRPr>
          </a:p>
          <a:p>
            <a:pPr marL="400050" lvl="1" indent="0">
              <a:buNone/>
            </a:pPr>
            <a:r>
              <a:rPr lang="es-CO" dirty="0" smtClean="0">
                <a:latin typeface="Agency FB" pitchFamily="34" charset="0"/>
              </a:rPr>
              <a:t>“</a:t>
            </a:r>
            <a:r>
              <a:rPr lang="es-CO" dirty="0">
                <a:latin typeface="Agency FB" pitchFamily="34" charset="0"/>
              </a:rPr>
              <a:t>Porque, ¿Cuál es mayor, el que se sienta a la mesa, o el que le sirve? ¿No es el que se sienta a la mesa? Mas yo estoy entre ustedes como el que sirve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(Lucas 22:27)</a:t>
            </a:r>
          </a:p>
          <a:p>
            <a:pPr marL="0" indent="0">
              <a:buNone/>
            </a:pPr>
            <a:endParaRPr lang="es-CO" sz="3800" b="1" dirty="0" smtClean="0"/>
          </a:p>
          <a:p>
            <a:pPr marL="0" indent="0">
              <a:buNone/>
            </a:pPr>
            <a:r>
              <a:rPr lang="es-CO" sz="3500" b="1" dirty="0" smtClean="0"/>
              <a:t>¿Cuál </a:t>
            </a:r>
            <a:r>
              <a:rPr lang="es-CO" sz="3500" b="1" dirty="0"/>
              <a:t>fue el resultado de su humillación?</a:t>
            </a:r>
          </a:p>
          <a:p>
            <a:pPr lvl="1"/>
            <a:r>
              <a:rPr lang="es-CO" sz="3300" b="1" u="sng" dirty="0"/>
              <a:t>Su Exaltación:</a:t>
            </a:r>
            <a:r>
              <a:rPr lang="es-CO" sz="2400" dirty="0"/>
              <a:t> </a:t>
            </a:r>
          </a:p>
          <a:p>
            <a:pPr lvl="1"/>
            <a:r>
              <a:rPr lang="es-CO" dirty="0"/>
              <a:t>“</a:t>
            </a:r>
            <a:r>
              <a:rPr lang="es-CO" dirty="0">
                <a:latin typeface="Agency FB" pitchFamily="34" charset="0"/>
              </a:rPr>
              <a:t>Por lo cual Dios también le exaltó hasta lo sumo, y le dio un nombre que es sobre todo nombre, para que en el nombre de Jesús se doble toda rodilla de los que están en los cielos, y en la tierra, y debajo de la tierra; y toda lengua confiese que Jesucristo es el Señor, para gloria de Dios Padre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(Filipenses 2:9-11</a:t>
            </a:r>
            <a:r>
              <a:rPr lang="es-CO" dirty="0" smtClean="0">
                <a:solidFill>
                  <a:srgbClr val="FF0000"/>
                </a:solidFill>
              </a:rPr>
              <a:t>)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95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  <a:solidFill>
            <a:schemeClr val="accent6">
              <a:lumMod val="20000"/>
              <a:lumOff val="8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92500" lnSpcReduction="20000"/>
          </a:bodyPr>
          <a:lstStyle/>
          <a:p>
            <a:r>
              <a:rPr lang="es-CO" dirty="0"/>
              <a:t>Por su humillación y obediencia hasta la muerte, el Padre levantó a Jesucristo de la muerte y lo elevó a lo sumo, sentándolo a su derecha en el trono, dándole así el máximo título jerárquico que ser alguno pueda recibir: </a:t>
            </a:r>
            <a:r>
              <a:rPr lang="es-CO" sz="3300" b="1" dirty="0"/>
              <a:t>Señor.</a:t>
            </a:r>
            <a:endParaRPr lang="es-CO" b="1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sz="3300" b="1" dirty="0" smtClean="0"/>
              <a:t>Comparemos </a:t>
            </a:r>
            <a:r>
              <a:rPr lang="es-CO" sz="3300" b="1" dirty="0"/>
              <a:t>la actitud de Cristo con la de Satanás: </a:t>
            </a:r>
          </a:p>
          <a:p>
            <a:r>
              <a:rPr lang="es-CO" dirty="0">
                <a:latin typeface="Agency FB" pitchFamily="34" charset="0"/>
              </a:rPr>
              <a:t>“¡Cómo has caído del cielo, Lucero de la mañana! Tú, que sometías a las naciones, has caído por tierra. Decías en tu corazón: </a:t>
            </a:r>
            <a:r>
              <a:rPr lang="es-CO" u="sng" dirty="0">
                <a:latin typeface="Agency FB" pitchFamily="34" charset="0"/>
              </a:rPr>
              <a:t>Subiré hasta los cielos. ¡Levantaré mi trono por encima de las estrellas de Dios! Gobernaré desde el extremo norte, en el monte de los dioses. Subiré a la cresta de las más altas nubes, seré semejante al Altísimo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(Isaías14:12-14)</a:t>
            </a:r>
          </a:p>
          <a:p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32918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ash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3800" b="1" dirty="0" smtClean="0"/>
              <a:t>¿Cuál </a:t>
            </a:r>
            <a:r>
              <a:rPr lang="es-CO" sz="3800" b="1" dirty="0"/>
              <a:t>debe ser mi respuesta a Jesucristo?</a:t>
            </a:r>
          </a:p>
          <a:p>
            <a:pPr lvl="1"/>
            <a:r>
              <a:rPr lang="es-CO" sz="3100" dirty="0">
                <a:latin typeface="Agency FB" pitchFamily="34" charset="0"/>
              </a:rPr>
              <a:t>“Si el árbol es bueno, dará buen fruto; si el árbol es malo, dará mal fruto; pues el árbol se conoce por su fruto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(Mateo 12:33)</a:t>
            </a:r>
          </a:p>
          <a:p>
            <a:endParaRPr lang="es-CO" dirty="0" smtClean="0"/>
          </a:p>
          <a:p>
            <a:r>
              <a:rPr lang="es-CO" dirty="0" smtClean="0"/>
              <a:t>Si </a:t>
            </a:r>
            <a:r>
              <a:rPr lang="es-CO" dirty="0"/>
              <a:t>Jesucristo es el Kyrios, entonces, Él es el </a:t>
            </a:r>
            <a:r>
              <a:rPr lang="es-CO" dirty="0" smtClean="0"/>
              <a:t>Amo</a:t>
            </a:r>
            <a:r>
              <a:rPr lang="es-CO" dirty="0"/>
              <a:t>, el </a:t>
            </a:r>
            <a:r>
              <a:rPr lang="es-CO" dirty="0" smtClean="0"/>
              <a:t>Dueño </a:t>
            </a:r>
            <a:r>
              <a:rPr lang="es-CO" dirty="0"/>
              <a:t>y </a:t>
            </a:r>
            <a:r>
              <a:rPr lang="es-CO" dirty="0" smtClean="0"/>
              <a:t>Soberano </a:t>
            </a:r>
            <a:r>
              <a:rPr lang="es-CO" dirty="0"/>
              <a:t>sobre mi voluntad, sobre mi tiempo y sobre mis bienes:</a:t>
            </a:r>
          </a:p>
          <a:p>
            <a:pPr lvl="1"/>
            <a:r>
              <a:rPr lang="es-CO" sz="3100" dirty="0">
                <a:latin typeface="Agency FB" pitchFamily="34" charset="0"/>
              </a:rPr>
              <a:t>“Así pues, cualquiera de ustedes que no renuncia a todo lo que posee no puede ser mi discípulo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(Lucas 14:33)</a:t>
            </a:r>
          </a:p>
          <a:p>
            <a:endParaRPr lang="es-CO" dirty="0" smtClean="0"/>
          </a:p>
          <a:p>
            <a:r>
              <a:rPr lang="es-CO" dirty="0" smtClean="0"/>
              <a:t>El </a:t>
            </a:r>
            <a:r>
              <a:rPr lang="es-CO" dirty="0"/>
              <a:t>Señor quiere que le entreguemos el corazón con todo lo que haya allí dentro: </a:t>
            </a:r>
            <a:r>
              <a:rPr lang="es-CO" dirty="0">
                <a:solidFill>
                  <a:srgbClr val="FF0000"/>
                </a:solidFill>
              </a:rPr>
              <a:t>Familia, seres queridos, negocios, trabajo, sueldo, bienes materiales, planes, ilusiones... todo, porque todo le pertenece a Él. </a:t>
            </a:r>
            <a:r>
              <a:rPr lang="es-CO" dirty="0"/>
              <a:t>Nosotros somos tan solo sus administradores; ¿Cómo lo estamos haciendo? </a:t>
            </a:r>
          </a:p>
        </p:txBody>
      </p:sp>
    </p:spTree>
    <p:extLst>
      <p:ext uri="{BB962C8B-B14F-4D97-AF65-F5344CB8AC3E}">
        <p14:creationId xmlns:p14="http://schemas.microsoft.com/office/powerpoint/2010/main" val="2760936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77500" lnSpcReduction="20000"/>
          </a:bodyPr>
          <a:lstStyle/>
          <a:p>
            <a:r>
              <a:rPr lang="es-CO" sz="3400" dirty="0"/>
              <a:t>Si has hecho de Jesús el Señor de tu vida, y tú le perteneces, puesto que pagó por ti el precio de su sangre; empieza a evidenciarlo, viviendo de manera coherente con tu pensamiento. </a:t>
            </a:r>
            <a:endParaRPr lang="es-CO" sz="3400" dirty="0"/>
          </a:p>
          <a:p>
            <a:pPr marL="0" indent="0">
              <a:buNone/>
            </a:pPr>
            <a:endParaRPr lang="es-CO" sz="3600" b="1" dirty="0" smtClean="0"/>
          </a:p>
          <a:p>
            <a:pPr marL="0" indent="0">
              <a:buNone/>
            </a:pPr>
            <a:r>
              <a:rPr lang="es-CO" sz="3600" b="1" dirty="0" smtClean="0"/>
              <a:t>Veamos </a:t>
            </a:r>
            <a:r>
              <a:rPr lang="es-CO" sz="3600" b="1" dirty="0"/>
              <a:t>algunos ejemplos: </a:t>
            </a:r>
            <a:endParaRPr lang="es-CO" sz="3600" b="1" dirty="0" smtClean="0"/>
          </a:p>
          <a:p>
            <a:pPr marL="400050" lvl="1" indent="0">
              <a:buNone/>
            </a:pPr>
            <a:r>
              <a:rPr lang="es-CO" sz="3400" b="1" dirty="0" smtClean="0"/>
              <a:t>1. </a:t>
            </a:r>
            <a:r>
              <a:rPr lang="es-CO" sz="3400" dirty="0" smtClean="0"/>
              <a:t>Si </a:t>
            </a:r>
            <a:r>
              <a:rPr lang="es-CO" sz="3400" dirty="0"/>
              <a:t>Jesús es el Kyrios sobre tu voluntad, ¿Cómo está tu obediencia a Él? (</a:t>
            </a:r>
            <a:r>
              <a:rPr lang="es-CO" sz="3400" u="sng" dirty="0"/>
              <a:t>Examínate a la luz de los 10 </a:t>
            </a:r>
            <a:r>
              <a:rPr lang="es-CO" sz="3400" u="sng" dirty="0" smtClean="0"/>
              <a:t>mandamientos</a:t>
            </a:r>
            <a:r>
              <a:rPr lang="es-CO" sz="3400" dirty="0"/>
              <a:t>,</a:t>
            </a:r>
            <a:r>
              <a:rPr lang="es-CO" sz="3400" dirty="0" smtClean="0"/>
              <a:t> </a:t>
            </a:r>
            <a:r>
              <a:rPr lang="es-CO" sz="3400" u="sng" dirty="0" smtClean="0"/>
              <a:t>Pero no a lo que tu piensas.</a:t>
            </a:r>
            <a:r>
              <a:rPr lang="es-CO" sz="3400" dirty="0" smtClean="0"/>
              <a:t>) Léalos en </a:t>
            </a:r>
            <a:r>
              <a:rPr lang="es-CO" sz="3400" b="1" dirty="0" smtClean="0">
                <a:solidFill>
                  <a:srgbClr val="FF0000"/>
                </a:solidFill>
              </a:rPr>
              <a:t>Ex.20:3-17.</a:t>
            </a:r>
            <a:endParaRPr lang="es-CO" sz="3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sz="3600" b="1" dirty="0" smtClean="0"/>
          </a:p>
          <a:p>
            <a:pPr marL="400050" lvl="1" indent="0">
              <a:buNone/>
            </a:pPr>
            <a:r>
              <a:rPr lang="es-CO" sz="3100" b="1" dirty="0"/>
              <a:t>2</a:t>
            </a:r>
            <a:r>
              <a:rPr lang="es-CO" b="1" dirty="0" smtClean="0"/>
              <a:t>. </a:t>
            </a:r>
            <a:r>
              <a:rPr lang="es-CO" dirty="0" smtClean="0"/>
              <a:t>¿Por </a:t>
            </a:r>
            <a:r>
              <a:rPr lang="es-CO" dirty="0"/>
              <a:t>qué me llamáis, Señor, Señor, y no hacéis lo que yo digo? </a:t>
            </a:r>
            <a:r>
              <a:rPr lang="es-CO" b="1" dirty="0">
                <a:solidFill>
                  <a:srgbClr val="FF0000"/>
                </a:solidFill>
              </a:rPr>
              <a:t>(Lucas 6:46)</a:t>
            </a:r>
          </a:p>
          <a:p>
            <a:pPr marL="400050" lvl="1" indent="0">
              <a:buNone/>
            </a:pPr>
            <a:r>
              <a:rPr lang="es-CO" sz="3100" b="1" dirty="0"/>
              <a:t>3</a:t>
            </a:r>
            <a:r>
              <a:rPr lang="es-CO" b="1" dirty="0" smtClean="0"/>
              <a:t>. </a:t>
            </a:r>
            <a:r>
              <a:rPr lang="es-CO" dirty="0" smtClean="0"/>
              <a:t>Si </a:t>
            </a:r>
            <a:r>
              <a:rPr lang="es-CO" dirty="0"/>
              <a:t>Jesús es el Kyrios sobre tu tiempo, ¿Cuánto tiempo estás dedicando a la lectura, estudio, meditación y memorización de la Palabra de Dios? Te has puesto a pensar ¿Cuánto tiempo empleas diariamente en otras actividades como por ejemplo ver la televisión, así sea el mismo noticiero 3 o 2 veces cada día?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10618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sz="3600" b="1" dirty="0"/>
              <a:t>4</a:t>
            </a:r>
            <a:r>
              <a:rPr lang="es-CO" dirty="0" smtClean="0"/>
              <a:t>. Si </a:t>
            </a:r>
            <a:r>
              <a:rPr lang="es-CO" dirty="0"/>
              <a:t>Jesús es el Kyrios sobre tus bienes, ¿Estás desarrollando el hábito de diezmar y ofrendar?</a:t>
            </a:r>
          </a:p>
          <a:p>
            <a:pPr marL="400050" lvl="1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“</a:t>
            </a:r>
            <a:r>
              <a:rPr lang="es-CO" dirty="0">
                <a:latin typeface="Agency FB" pitchFamily="34" charset="0"/>
              </a:rPr>
              <a:t>En el primer día de cada semana, cada uno de ustedes aparte cierta cantidad de dinero conforme a sus ingresos, y dedíquelo a esta ofrenda. Aparten de acuerdo a lo que el Señor les haya ayudado a ganar</a:t>
            </a:r>
            <a:r>
              <a:rPr lang="es-CO" dirty="0"/>
              <a:t>”. </a:t>
            </a:r>
            <a:r>
              <a:rPr lang="es-CO" dirty="0">
                <a:solidFill>
                  <a:srgbClr val="FF0000"/>
                </a:solidFill>
              </a:rPr>
              <a:t>(1 Corintios 16:2)</a:t>
            </a:r>
          </a:p>
          <a:p>
            <a:pPr marL="400050" lvl="1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“¿</a:t>
            </a:r>
            <a:r>
              <a:rPr lang="es-CO" dirty="0">
                <a:latin typeface="Agency FB" pitchFamily="34" charset="0"/>
              </a:rPr>
              <a:t>Acaso roba el hombre a Dios? ¡Ustedes me están robando! Y todavía preguntan: ¿En qué te robamos? En los diezmos y en las ofrendas. Ustedes, la nación entera, están bajo gran maldición, pues es a mí a quien están robando. </a:t>
            </a:r>
            <a:endParaRPr lang="es-CO" dirty="0" smtClean="0">
              <a:latin typeface="Agency FB" pitchFamily="34" charset="0"/>
            </a:endParaRPr>
          </a:p>
          <a:p>
            <a:pPr marL="400050" lvl="1" indent="0">
              <a:buNone/>
            </a:pPr>
            <a:r>
              <a:rPr lang="es-CO" dirty="0" smtClean="0">
                <a:latin typeface="Agency FB" pitchFamily="34" charset="0"/>
              </a:rPr>
              <a:t>Traigan </a:t>
            </a:r>
            <a:r>
              <a:rPr lang="es-CO" dirty="0">
                <a:latin typeface="Agency FB" pitchFamily="34" charset="0"/>
              </a:rPr>
              <a:t>íntegro el diezmo para los fondos del templo, y así habrá alimento en mi casa. Pruébenme en esto, dice el Señor Todopoderoso, y vean si no abro las compuertas del cielo y derramo sobre ustedes bendición hasta que sobreabunde</a:t>
            </a:r>
            <a:r>
              <a:rPr lang="es-CO" dirty="0"/>
              <a:t>”. </a:t>
            </a:r>
            <a:r>
              <a:rPr lang="es-CO" dirty="0">
                <a:solidFill>
                  <a:srgbClr val="FF0000"/>
                </a:solidFill>
              </a:rPr>
              <a:t>(Malaquías 3:8-10</a:t>
            </a:r>
            <a:r>
              <a:rPr lang="es-CO" dirty="0" smtClean="0">
                <a:solidFill>
                  <a:srgbClr val="FF0000"/>
                </a:solidFill>
              </a:rPr>
              <a:t>)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278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CO" b="1" dirty="0" smtClean="0"/>
              <a:t>Nuestro amor a Dios se mide por la obediencia: </a:t>
            </a:r>
            <a:r>
              <a:rPr lang="es-CO" b="1" u="sng" dirty="0" smtClean="0"/>
              <a:t>Juan 14:15</a:t>
            </a:r>
            <a:r>
              <a:rPr lang="es-CO" b="1" dirty="0" smtClean="0"/>
              <a:t>.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301208"/>
            <a:ext cx="8229600" cy="1224136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b="1" dirty="0" smtClean="0"/>
              <a:t>El diablo también creé, pero tiembla. </a:t>
            </a:r>
            <a:r>
              <a:rPr lang="es-CO" sz="3600" b="1" u="sng" dirty="0" smtClean="0"/>
              <a:t>Sant.2:19</a:t>
            </a:r>
            <a:r>
              <a:rPr lang="es-CO" sz="3600" b="1" dirty="0" smtClean="0"/>
              <a:t>.</a:t>
            </a:r>
            <a:endParaRPr lang="es-CO" sz="3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801"/>
            <a:ext cx="4572000" cy="331236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628801"/>
            <a:ext cx="2334766" cy="331236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909" y="1628801"/>
            <a:ext cx="2010091" cy="331091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9008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ash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accent3">
              <a:lumMod val="20000"/>
              <a:lumOff val="8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2800" dirty="0" smtClean="0"/>
              <a:t>Es por ello que el </a:t>
            </a:r>
            <a:r>
              <a:rPr lang="es-CO" sz="2800" dirty="0"/>
              <a:t>invitar a Cristo a nuestras vidas implica un cambio de actitud hacia Dios: Es aceptar su Señorío, destronando el Ego que reina tanto en el hombre natural como en el cristiano </a:t>
            </a:r>
            <a:r>
              <a:rPr lang="es-CO" sz="2800" dirty="0" smtClean="0"/>
              <a:t>carnal, es decir en el cristiano no convertido.</a:t>
            </a:r>
            <a:endParaRPr lang="es-CO" sz="2800" dirty="0"/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/>
              <a:t>Veamos </a:t>
            </a:r>
            <a:r>
              <a:rPr lang="es-CO" sz="2800" dirty="0"/>
              <a:t>más en detalle la diferencia entre una vida dominada por el EGO y otra dirigida por Cristo o una vida CENTRADA EN CRISTO:</a:t>
            </a:r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/>
              <a:t>Una </a:t>
            </a:r>
            <a:r>
              <a:rPr lang="es-CO" sz="2800" dirty="0"/>
              <a:t>vida dominada por el EGO, aun conociendo a Jesús, (</a:t>
            </a:r>
            <a:r>
              <a:rPr lang="es-CO" sz="2800" u="sng" dirty="0"/>
              <a:t>vida del "religioso</a:t>
            </a:r>
            <a:r>
              <a:rPr lang="es-CO" sz="2800" dirty="0"/>
              <a:t>") presenta los siguientes frutos:</a:t>
            </a:r>
          </a:p>
        </p:txBody>
      </p:sp>
    </p:spTree>
    <p:extLst>
      <p:ext uri="{BB962C8B-B14F-4D97-AF65-F5344CB8AC3E}">
        <p14:creationId xmlns:p14="http://schemas.microsoft.com/office/powerpoint/2010/main" val="3449399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r>
              <a:rPr lang="es-CO" dirty="0" smtClean="0"/>
              <a:t>Vida </a:t>
            </a:r>
            <a:r>
              <a:rPr lang="es-CO" dirty="0"/>
              <a:t>del "</a:t>
            </a:r>
            <a:r>
              <a:rPr lang="es-CO" dirty="0" smtClean="0"/>
              <a:t>religioso»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5896" y="1600200"/>
            <a:ext cx="5050904" cy="4525963"/>
          </a:xfrm>
          <a:solidFill>
            <a:schemeClr val="accent4">
              <a:lumMod val="20000"/>
              <a:lumOff val="80000"/>
            </a:schemeClr>
          </a:solidFill>
          <a:effectLst>
            <a:glow rad="101600">
              <a:schemeClr val="tx1">
                <a:alpha val="60000"/>
              </a:schemeClr>
            </a:glow>
          </a:effectLst>
        </p:spPr>
        <p:txBody>
          <a:bodyPr>
            <a:normAutofit fontScale="55000" lnSpcReduction="20000"/>
          </a:bodyPr>
          <a:lstStyle/>
          <a:p>
            <a:r>
              <a:rPr lang="es-CO" b="1" dirty="0">
                <a:solidFill>
                  <a:srgbClr val="FF0000"/>
                </a:solidFill>
              </a:rPr>
              <a:t>Actitudes legalistas. </a:t>
            </a:r>
            <a:r>
              <a:rPr lang="es-CO" b="1" dirty="0" smtClean="0">
                <a:solidFill>
                  <a:srgbClr val="FF0000"/>
                </a:solidFill>
              </a:rPr>
              <a:t>(Defiende su posición).</a:t>
            </a:r>
            <a:endParaRPr lang="es-CO" b="1" dirty="0">
              <a:solidFill>
                <a:srgbClr val="FF0000"/>
              </a:solidFill>
            </a:endParaRPr>
          </a:p>
          <a:p>
            <a:r>
              <a:rPr lang="es-CO" b="1" dirty="0">
                <a:solidFill>
                  <a:srgbClr val="FF0000"/>
                </a:solidFill>
              </a:rPr>
              <a:t>Pensamientos impuros. </a:t>
            </a:r>
          </a:p>
          <a:p>
            <a:r>
              <a:rPr lang="es-CO" b="1" dirty="0">
                <a:solidFill>
                  <a:srgbClr val="FF0000"/>
                </a:solidFill>
              </a:rPr>
              <a:t>Celos. </a:t>
            </a:r>
          </a:p>
          <a:p>
            <a:r>
              <a:rPr lang="es-CO" b="1" dirty="0">
                <a:solidFill>
                  <a:srgbClr val="FF0000"/>
                </a:solidFill>
              </a:rPr>
              <a:t>Culpabilidad. </a:t>
            </a:r>
          </a:p>
          <a:p>
            <a:r>
              <a:rPr lang="es-CO" b="1" dirty="0">
                <a:solidFill>
                  <a:srgbClr val="FF0000"/>
                </a:solidFill>
              </a:rPr>
              <a:t>Preocupación </a:t>
            </a:r>
          </a:p>
          <a:p>
            <a:r>
              <a:rPr lang="es-CO" b="1" dirty="0">
                <a:solidFill>
                  <a:srgbClr val="FF0000"/>
                </a:solidFill>
              </a:rPr>
              <a:t>Desánimo. </a:t>
            </a:r>
          </a:p>
          <a:p>
            <a:r>
              <a:rPr lang="es-CO" b="1" dirty="0">
                <a:solidFill>
                  <a:srgbClr val="FF0000"/>
                </a:solidFill>
              </a:rPr>
              <a:t>Actitud de crítica. </a:t>
            </a:r>
          </a:p>
          <a:p>
            <a:r>
              <a:rPr lang="es-CO" b="1" dirty="0">
                <a:solidFill>
                  <a:srgbClr val="FF0000"/>
                </a:solidFill>
              </a:rPr>
              <a:t>Carencia de propósito. </a:t>
            </a:r>
          </a:p>
          <a:p>
            <a:r>
              <a:rPr lang="es-CO" b="1" dirty="0">
                <a:solidFill>
                  <a:srgbClr val="FF0000"/>
                </a:solidFill>
              </a:rPr>
              <a:t>Temor. </a:t>
            </a:r>
          </a:p>
          <a:p>
            <a:r>
              <a:rPr lang="es-CO" b="1" dirty="0">
                <a:solidFill>
                  <a:srgbClr val="FF0000"/>
                </a:solidFill>
              </a:rPr>
              <a:t>Frustración. </a:t>
            </a:r>
          </a:p>
          <a:p>
            <a:r>
              <a:rPr lang="es-CO" b="1" dirty="0">
                <a:solidFill>
                  <a:srgbClr val="FF0000"/>
                </a:solidFill>
              </a:rPr>
              <a:t>Ignorancia de su herencia espiritual. </a:t>
            </a:r>
          </a:p>
          <a:p>
            <a:r>
              <a:rPr lang="es-CO" b="1" dirty="0">
                <a:solidFill>
                  <a:srgbClr val="FF0000"/>
                </a:solidFill>
              </a:rPr>
              <a:t>Desobediencia. </a:t>
            </a:r>
          </a:p>
          <a:p>
            <a:r>
              <a:rPr lang="es-CO" b="1" dirty="0">
                <a:solidFill>
                  <a:srgbClr val="FF0000"/>
                </a:solidFill>
              </a:rPr>
              <a:t>No ama a Dios ni a los demás. </a:t>
            </a:r>
          </a:p>
          <a:p>
            <a:r>
              <a:rPr lang="es-CO" b="1" dirty="0">
                <a:solidFill>
                  <a:srgbClr val="FF0000"/>
                </a:solidFill>
              </a:rPr>
              <a:t>Vida de oración pobre. </a:t>
            </a:r>
          </a:p>
          <a:p>
            <a:r>
              <a:rPr lang="es-CO" b="1" dirty="0">
                <a:solidFill>
                  <a:srgbClr val="FF0000"/>
                </a:solidFill>
              </a:rPr>
              <a:t>No desea estudiar la Biblia</a:t>
            </a:r>
            <a:r>
              <a:rPr lang="es-CO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es-CO" b="1" dirty="0" smtClean="0">
                <a:solidFill>
                  <a:srgbClr val="FF0000"/>
                </a:solidFill>
              </a:rPr>
              <a:t>No progresa espiritualmente. </a:t>
            </a:r>
            <a:endParaRPr lang="es-CO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http://www.mentecreativa.org/cristiano/ego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76" y="2132856"/>
            <a:ext cx="3053596" cy="333375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39700" h="139700" prst="divot"/>
          </a:sp3d>
          <a:extLst/>
        </p:spPr>
      </p:pic>
    </p:spTree>
    <p:extLst>
      <p:ext uri="{BB962C8B-B14F-4D97-AF65-F5344CB8AC3E}">
        <p14:creationId xmlns:p14="http://schemas.microsoft.com/office/powerpoint/2010/main" val="611865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Autofit/>
          </a:bodyPr>
          <a:lstStyle/>
          <a:p>
            <a:r>
              <a:rPr lang="es-CO" sz="2800" dirty="0"/>
              <a:t>Una vida</a:t>
            </a:r>
            <a:r>
              <a:rPr lang="es-CO" sz="2800" b="1" dirty="0"/>
              <a:t> CENTRADA EN CRISTO</a:t>
            </a:r>
            <a:r>
              <a:rPr lang="es-CO" sz="2800" dirty="0"/>
              <a:t>, (vida del discípulo de Cristo) presenta los siguientes frutos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79912" y="1600200"/>
            <a:ext cx="4906888" cy="4925144"/>
          </a:xfrm>
          <a:solidFill>
            <a:schemeClr val="accent3">
              <a:lumMod val="40000"/>
              <a:lumOff val="60000"/>
            </a:schemeClr>
          </a:solidFill>
          <a:effectLst>
            <a:glow rad="101600">
              <a:schemeClr val="tx1">
                <a:alpha val="60000"/>
              </a:schemeClr>
            </a:glow>
          </a:effectLst>
        </p:spPr>
        <p:txBody>
          <a:bodyPr>
            <a:normAutofit fontScale="40000" lnSpcReduction="20000"/>
          </a:bodyPr>
          <a:lstStyle/>
          <a:p>
            <a:r>
              <a:rPr lang="es-CO" sz="5000" b="1" dirty="0"/>
              <a:t>Fruto del Espíritu:</a:t>
            </a:r>
          </a:p>
          <a:p>
            <a:r>
              <a:rPr lang="es-CO" sz="4000" b="1" dirty="0">
                <a:solidFill>
                  <a:srgbClr val="FF0000"/>
                </a:solidFill>
              </a:rPr>
              <a:t>Amor. </a:t>
            </a:r>
          </a:p>
          <a:p>
            <a:r>
              <a:rPr lang="es-CO" sz="4000" b="1" dirty="0">
                <a:solidFill>
                  <a:srgbClr val="FF0000"/>
                </a:solidFill>
              </a:rPr>
              <a:t>Gozo. </a:t>
            </a:r>
          </a:p>
          <a:p>
            <a:r>
              <a:rPr lang="es-CO" sz="4000" b="1" dirty="0">
                <a:solidFill>
                  <a:srgbClr val="FF0000"/>
                </a:solidFill>
              </a:rPr>
              <a:t>Paz. </a:t>
            </a:r>
          </a:p>
          <a:p>
            <a:r>
              <a:rPr lang="es-CO" sz="4000" b="1" dirty="0">
                <a:solidFill>
                  <a:srgbClr val="FF0000"/>
                </a:solidFill>
              </a:rPr>
              <a:t>Paciencia. </a:t>
            </a:r>
          </a:p>
          <a:p>
            <a:r>
              <a:rPr lang="es-CO" sz="4000" b="1" dirty="0">
                <a:solidFill>
                  <a:srgbClr val="FF0000"/>
                </a:solidFill>
              </a:rPr>
              <a:t>Benignidad. </a:t>
            </a:r>
          </a:p>
          <a:p>
            <a:r>
              <a:rPr lang="es-CO" sz="4000" b="1" dirty="0">
                <a:solidFill>
                  <a:srgbClr val="FF0000"/>
                </a:solidFill>
              </a:rPr>
              <a:t>Bondad. </a:t>
            </a:r>
          </a:p>
          <a:p>
            <a:r>
              <a:rPr lang="es-CO" sz="4000" b="1" dirty="0">
                <a:solidFill>
                  <a:srgbClr val="FF0000"/>
                </a:solidFill>
              </a:rPr>
              <a:t>Fe. </a:t>
            </a:r>
          </a:p>
          <a:p>
            <a:r>
              <a:rPr lang="es-CO" sz="4000" b="1" dirty="0">
                <a:solidFill>
                  <a:srgbClr val="FF0000"/>
                </a:solidFill>
              </a:rPr>
              <a:t>Mansedumbre. </a:t>
            </a:r>
          </a:p>
          <a:p>
            <a:r>
              <a:rPr lang="es-CO" sz="4000" b="1" dirty="0">
                <a:solidFill>
                  <a:srgbClr val="FF0000"/>
                </a:solidFill>
              </a:rPr>
              <a:t>Templanza </a:t>
            </a:r>
          </a:p>
          <a:p>
            <a:endParaRPr lang="es-CO" dirty="0" smtClean="0"/>
          </a:p>
          <a:p>
            <a:endParaRPr lang="es-CO" dirty="0"/>
          </a:p>
          <a:p>
            <a:r>
              <a:rPr lang="es-CO" sz="4500" b="1" dirty="0" smtClean="0"/>
              <a:t>Lleva </a:t>
            </a:r>
            <a:r>
              <a:rPr lang="es-CO" sz="4500" b="1" dirty="0"/>
              <a:t>a otros a Cristo.</a:t>
            </a:r>
          </a:p>
          <a:p>
            <a:r>
              <a:rPr lang="es-CO" sz="4500" b="1" dirty="0"/>
              <a:t>Fortalecido por el Espíritu Santo.</a:t>
            </a:r>
          </a:p>
          <a:p>
            <a:r>
              <a:rPr lang="es-CO" sz="4500" b="1" dirty="0"/>
              <a:t>Vida efectiva de oración.</a:t>
            </a:r>
          </a:p>
          <a:p>
            <a:r>
              <a:rPr lang="es-CO" sz="4500" b="1" dirty="0"/>
              <a:t>Estudia la Palabra de Dios.</a:t>
            </a:r>
          </a:p>
          <a:p>
            <a:r>
              <a:rPr lang="es-CO" sz="4500" b="1" dirty="0"/>
              <a:t>Confía en Dios.</a:t>
            </a:r>
          </a:p>
          <a:p>
            <a:r>
              <a:rPr lang="es-CO" sz="4500" b="1" dirty="0"/>
              <a:t>Obedece a Dios.</a:t>
            </a:r>
          </a:p>
          <a:p>
            <a:r>
              <a:rPr lang="es-CO" sz="4500" b="1" dirty="0"/>
              <a:t>Diezma y ofrenda</a:t>
            </a:r>
          </a:p>
          <a:p>
            <a:endParaRPr lang="es-CO" dirty="0"/>
          </a:p>
        </p:txBody>
      </p:sp>
      <p:pic>
        <p:nvPicPr>
          <p:cNvPr id="5122" name="Picture 2" descr="http://www.mentecreativa.org/cristiano/ego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33" y="2295727"/>
            <a:ext cx="3333750" cy="333375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39700" h="139700" prst="divot"/>
          </a:sp3d>
          <a:extLst/>
        </p:spPr>
      </p:pic>
    </p:spTree>
    <p:extLst>
      <p:ext uri="{BB962C8B-B14F-4D97-AF65-F5344CB8AC3E}">
        <p14:creationId xmlns:p14="http://schemas.microsoft.com/office/powerpoint/2010/main" val="684312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499992" y="1052736"/>
            <a:ext cx="4186808" cy="4896544"/>
          </a:xfrm>
          <a:solidFill>
            <a:schemeClr val="bg1"/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r>
              <a:rPr lang="es-CO" sz="2800" b="1" dirty="0" smtClean="0">
                <a:solidFill>
                  <a:srgbClr val="FF0000"/>
                </a:solidFill>
              </a:rPr>
              <a:t>Aquí si se debe tener la actitud de un niño:</a:t>
            </a:r>
            <a:br>
              <a:rPr lang="es-CO" sz="2800" b="1" dirty="0" smtClean="0">
                <a:solidFill>
                  <a:srgbClr val="FF0000"/>
                </a:solidFill>
              </a:rPr>
            </a:br>
            <a:r>
              <a:rPr lang="es-CO" sz="2800" dirty="0" smtClean="0"/>
              <a:t> </a:t>
            </a:r>
            <a:r>
              <a:rPr lang="es-CO" sz="3200" b="1" dirty="0" smtClean="0"/>
              <a:t>Sumiso y </a:t>
            </a:r>
            <a:r>
              <a:rPr lang="es-CO" sz="3200" b="1" dirty="0"/>
              <a:t>obediente</a:t>
            </a:r>
            <a:r>
              <a:rPr lang="es-CO" sz="2800" dirty="0"/>
              <a:t>. </a:t>
            </a:r>
            <a:r>
              <a:rPr lang="es-CO" sz="2800" dirty="0" smtClean="0"/>
              <a:t/>
            </a:r>
            <a:br>
              <a:rPr lang="es-CO" sz="2800" dirty="0" smtClean="0"/>
            </a:br>
            <a:r>
              <a:rPr lang="es-CO" sz="2800" dirty="0"/>
              <a:t/>
            </a:r>
            <a:br>
              <a:rPr lang="es-CO" sz="2800" dirty="0"/>
            </a:br>
            <a:r>
              <a:rPr lang="es-CO" sz="2800" dirty="0" smtClean="0"/>
              <a:t>«</a:t>
            </a:r>
            <a:r>
              <a:rPr lang="es-CO" sz="2800" b="1" dirty="0" smtClean="0">
                <a:latin typeface="Agency FB" pitchFamily="34" charset="0"/>
              </a:rPr>
              <a:t>Y </a:t>
            </a:r>
            <a:r>
              <a:rPr lang="es-CO" sz="2800" b="1" dirty="0">
                <a:latin typeface="Agency FB" pitchFamily="34" charset="0"/>
              </a:rPr>
              <a:t>dijo: De cierto os digo, que si no os convirtiereis, y fuereis como niños, no entraréis en el Reino de los </a:t>
            </a:r>
            <a:r>
              <a:rPr lang="es-CO" sz="2800" b="1" dirty="0" smtClean="0">
                <a:latin typeface="Agency FB" pitchFamily="34" charset="0"/>
              </a:rPr>
              <a:t>cielos</a:t>
            </a:r>
            <a:r>
              <a:rPr lang="es-CO" sz="2800" dirty="0" smtClean="0"/>
              <a:t>». </a:t>
            </a:r>
            <a:br>
              <a:rPr lang="es-CO" sz="2800" dirty="0" smtClean="0"/>
            </a:br>
            <a:r>
              <a:rPr lang="es-CO" sz="2800" b="1" dirty="0" smtClean="0">
                <a:solidFill>
                  <a:srgbClr val="FF0000"/>
                </a:solidFill>
              </a:rPr>
              <a:t>Mat.18:3.</a:t>
            </a:r>
            <a:endParaRPr lang="es-CO" sz="28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53" y="1268760"/>
            <a:ext cx="3672408" cy="450500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112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1984</Words>
  <Application>Microsoft Office PowerPoint</Application>
  <PresentationFormat>Presentación en pantalla (4:3)</PresentationFormat>
  <Paragraphs>123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Tema de Office</vt:lpstr>
      <vt:lpstr>VIDA CENTRADA EN CRISTO</vt:lpstr>
      <vt:lpstr>VIDA CENTRADA EN CRISTO</vt:lpstr>
      <vt:lpstr>Presentación de PowerPoint</vt:lpstr>
      <vt:lpstr>II. EL RELIGIOSO. (CRISTIANO CARNAL)</vt:lpstr>
      <vt:lpstr>Presentación de PowerPoint</vt:lpstr>
      <vt:lpstr>Presentación de PowerPoint</vt:lpstr>
      <vt:lpstr> III. EL DISCÍPULO DE CRISTO. </vt:lpstr>
      <vt:lpstr>Presentación de PowerPoint</vt:lpstr>
      <vt:lpstr>IV. ¿CUÁL ES LA DIFERENCIA?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Nuestro amor a Dios se mide por la obediencia: Juan 14:15.</vt:lpstr>
      <vt:lpstr>Presentación de PowerPoint</vt:lpstr>
      <vt:lpstr>Vida del "religioso»</vt:lpstr>
      <vt:lpstr>Una vida CENTRADA EN CRISTO, (vida del discípulo de Cristo) presenta los siguientes frutos</vt:lpstr>
      <vt:lpstr>Aquí si se debe tener la actitud de un niño:  Sumiso y obediente.   «Y dijo: De cierto os digo, que si no os convirtiereis, y fuereis como niños, no entraréis en el Reino de los cielos».  Mat.18:3.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VIDA CENTRADA EN CRISTO</dc:title>
  <dc:creator>FAMILIA FIERRO CH</dc:creator>
  <cp:lastModifiedBy>FAMILIA</cp:lastModifiedBy>
  <cp:revision>68</cp:revision>
  <dcterms:created xsi:type="dcterms:W3CDTF">2013-12-09T13:30:00Z</dcterms:created>
  <dcterms:modified xsi:type="dcterms:W3CDTF">2016-09-21T13:28:22Z</dcterms:modified>
</cp:coreProperties>
</file>